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5" r:id="rId3"/>
    <p:sldId id="258" r:id="rId4"/>
    <p:sldId id="259" r:id="rId5"/>
    <p:sldId id="262" r:id="rId6"/>
    <p:sldId id="260" r:id="rId7"/>
    <p:sldId id="264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07" r:id="rId27"/>
    <p:sldId id="308" r:id="rId28"/>
    <p:sldId id="288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283" r:id="rId47"/>
    <p:sldId id="287" r:id="rId48"/>
    <p:sldId id="284" r:id="rId49"/>
    <p:sldId id="285" r:id="rId50"/>
    <p:sldId id="286" r:id="rId5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140" y="-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21135-F60F-400C-AC61-54771121F11B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9D913-A93D-430B-8CCD-37711A61F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9D913-A93D-430B-8CCD-37711A61FEA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3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9D913-A93D-430B-8CCD-37711A61FEA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3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9D913-A93D-430B-8CCD-37711A61FEA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3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368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9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4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4115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ONE</a:t>
            </a:r>
            <a:r>
              <a:rPr lang="en-US" altLang="ko-KR" b="1" dirty="0" smtClean="0"/>
              <a:t>TED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9191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4115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ONE</a:t>
            </a:r>
            <a:r>
              <a:rPr lang="en-US" altLang="ko-KR" b="1" dirty="0" smtClean="0"/>
              <a:t>TED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50565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19256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4115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ONE</a:t>
            </a:r>
            <a:r>
              <a:rPr lang="en-US" altLang="ko-KR" b="1" dirty="0" smtClean="0"/>
              <a:t>TED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64088" y="1"/>
            <a:ext cx="3779912" cy="411510"/>
          </a:xfrm>
        </p:spPr>
        <p:txBody>
          <a:bodyPr>
            <a:normAutofit/>
          </a:bodyPr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140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4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1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7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1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5ABB4-1E38-4E47-9C08-3AF053DF6B3D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8A76A-289D-4ACB-818B-0B91F6575E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7524328" y="4587974"/>
            <a:ext cx="1619672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TEAM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602</a:t>
            </a:r>
            <a:endParaRPr lang="ko-KR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8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://211.183.9.33:8090/OneTed_INTEG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upload.wikimedia.org/wikipedia/commons/f/f3/Uncle_Sam_%28pointing_finger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51" y="705877"/>
            <a:ext cx="235771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635896" y="3867894"/>
            <a:ext cx="194421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WANTED</a:t>
            </a:r>
            <a:endParaRPr lang="ko-KR" altLang="en-US" sz="28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2381" y="3867894"/>
            <a:ext cx="194421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15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ONE</a:t>
            </a:r>
            <a:r>
              <a:rPr lang="en-US" altLang="ko-KR" sz="28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TED</a:t>
            </a:r>
            <a:endParaRPr lang="ko-KR" altLang="en-US" sz="28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17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>
                <a:solidFill>
                  <a:srgbClr val="FF0000"/>
                </a:solidFill>
              </a:rPr>
              <a:t>ONE</a:t>
            </a:r>
            <a:r>
              <a:rPr lang="en-US" altLang="ko-KR" dirty="0" smtClean="0"/>
              <a:t>TED </a:t>
            </a:r>
            <a:r>
              <a:rPr lang="ko-KR" altLang="en-US" dirty="0" smtClean="0"/>
              <a:t>발표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2017. 05. 19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0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2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>
          <a:xfrm>
            <a:off x="971600" y="987574"/>
            <a:ext cx="4032448" cy="38884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smtClean="0"/>
              <a:t>1 / </a:t>
            </a:r>
            <a:r>
              <a:rPr lang="ko-KR" altLang="en-US" sz="1800" b="1" dirty="0" smtClean="0"/>
              <a:t>프로젝트 개요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smtClean="0"/>
              <a:t>2 / </a:t>
            </a:r>
            <a:r>
              <a:rPr lang="ko-KR" altLang="en-US" sz="1800" b="1" dirty="0" smtClean="0"/>
              <a:t>프로젝트 업무 범위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smtClean="0"/>
              <a:t>3 / </a:t>
            </a:r>
            <a:r>
              <a:rPr lang="ko-KR" altLang="en-US" sz="1800" b="1" dirty="0" smtClean="0"/>
              <a:t>프로젝트 </a:t>
            </a:r>
            <a:r>
              <a:rPr lang="ko-KR" altLang="en-US" sz="1800" b="1" dirty="0" smtClean="0"/>
              <a:t>일정</a:t>
            </a:r>
            <a:endParaRPr lang="en-US" altLang="ko-KR" sz="1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smtClean="0"/>
              <a:t>4 </a:t>
            </a:r>
            <a:r>
              <a:rPr lang="en-US" altLang="ko-KR" sz="1800" b="1" dirty="0" smtClean="0"/>
              <a:t>/ </a:t>
            </a:r>
            <a:r>
              <a:rPr lang="ko-KR" altLang="en-US" sz="1800" b="1" dirty="0" smtClean="0"/>
              <a:t>프로젝트 </a:t>
            </a:r>
            <a:r>
              <a:rPr lang="ko-KR" altLang="en-US" sz="1800" b="1" dirty="0" smtClean="0"/>
              <a:t>관리</a:t>
            </a:r>
            <a:endParaRPr lang="en-US" altLang="ko-KR" sz="1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smtClean="0"/>
              <a:t>5 / </a:t>
            </a:r>
            <a:r>
              <a:rPr lang="ko-KR" altLang="en-US" sz="1800" b="1" dirty="0" smtClean="0"/>
              <a:t>상세 기능정리</a:t>
            </a:r>
            <a:endParaRPr lang="ko-KR" altLang="en-US" sz="1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smtClean="0"/>
              <a:t>6 </a:t>
            </a:r>
            <a:r>
              <a:rPr lang="en-US" altLang="ko-KR" sz="1800" b="1" dirty="0" smtClean="0"/>
              <a:t>/ </a:t>
            </a:r>
            <a:r>
              <a:rPr lang="ko-KR" altLang="en-US" sz="1800" b="1" dirty="0" smtClean="0"/>
              <a:t>시 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smtClean="0"/>
              <a:t>7 </a:t>
            </a:r>
            <a:r>
              <a:rPr lang="en-US" altLang="ko-KR" sz="1800" b="1" dirty="0" smtClean="0"/>
              <a:t>/ </a:t>
            </a:r>
            <a:r>
              <a:rPr lang="ko-KR" altLang="en-US" sz="1800" b="1" dirty="0" smtClean="0"/>
              <a:t>프로젝트 팀원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smtClean="0"/>
              <a:t>8 </a:t>
            </a:r>
            <a:r>
              <a:rPr lang="en-US" altLang="ko-KR" sz="1800" b="1" dirty="0" smtClean="0"/>
              <a:t>/ Q&amp;A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 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2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목적 및 필요성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13970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467544" y="1707654"/>
            <a:ext cx="8219256" cy="280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/>
              <a:t>공모전 참여 및 프로젝트 진행 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일반 대중의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팀 결성 </a:t>
            </a:r>
            <a:r>
              <a:rPr lang="en-US" altLang="ko-KR" sz="1800" dirty="0" smtClean="0"/>
              <a:t>&amp;</a:t>
            </a:r>
            <a:r>
              <a:rPr lang="ko-KR" altLang="en-US" sz="1800" dirty="0" smtClean="0"/>
              <a:t> 팀원 모집</a:t>
            </a:r>
            <a:r>
              <a:rPr lang="en-US" altLang="ko-KR" sz="1800" dirty="0" smtClean="0"/>
              <a:t> &amp; </a:t>
            </a:r>
            <a:r>
              <a:rPr lang="ko-KR" altLang="en-US" sz="1800" dirty="0" smtClean="0"/>
              <a:t>자기</a:t>
            </a:r>
            <a:r>
              <a:rPr lang="en-US" altLang="ko-KR" sz="1800" dirty="0" smtClean="0"/>
              <a:t>PR</a:t>
            </a:r>
            <a:r>
              <a:rPr lang="ko-KR" altLang="en-US" sz="1800" dirty="0" smtClean="0"/>
              <a:t>을 위한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웹 어플리케이션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800200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5436096" y="987574"/>
            <a:ext cx="3456384" cy="3312368"/>
            <a:chOff x="5292080" y="1131590"/>
            <a:chExt cx="3456384" cy="3312368"/>
          </a:xfrm>
        </p:grpSpPr>
        <p:sp>
          <p:nvSpPr>
            <p:cNvPr id="2" name="타원 1"/>
            <p:cNvSpPr/>
            <p:nvPr/>
          </p:nvSpPr>
          <p:spPr>
            <a:xfrm>
              <a:off x="5868144" y="1131590"/>
              <a:ext cx="2304256" cy="230425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292080" y="2139702"/>
              <a:ext cx="2304256" cy="2304256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6444208" y="2139702"/>
              <a:ext cx="2304256" cy="2304256"/>
            </a:xfrm>
            <a:prstGeom prst="ellipse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92258" y="1131590"/>
              <a:ext cx="97334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b="1" dirty="0" smtClean="0"/>
                <a:t>목적</a:t>
              </a:r>
              <a:endParaRPr lang="en-US" altLang="ko-KR" sz="1600" b="1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accent3">
                      <a:lumMod val="50000"/>
                    </a:schemeClr>
                  </a:solidFill>
                </a:rPr>
                <a:t>프로젝트</a:t>
              </a:r>
              <a:endParaRPr lang="en-US" altLang="ko-KR" sz="1200" dirty="0" smtClean="0">
                <a:solidFill>
                  <a:schemeClr val="accent3">
                    <a:lumMod val="50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accent3">
                      <a:lumMod val="50000"/>
                    </a:schemeClr>
                  </a:solidFill>
                </a:rPr>
                <a:t>공모전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75614" y="2931790"/>
              <a:ext cx="10278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b="1" dirty="0" smtClean="0"/>
                <a:t>대상</a:t>
              </a:r>
              <a:endParaRPr lang="en-US" altLang="ko-KR" sz="1600" b="1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accent1">
                      <a:lumMod val="50000"/>
                    </a:schemeClr>
                  </a:solidFill>
                </a:rPr>
                <a:t>일반 대중</a:t>
              </a:r>
              <a:endParaRPr lang="ko-KR" altLang="en-US" sz="12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48611" y="2873137"/>
              <a:ext cx="1027845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b="1" dirty="0" smtClean="0"/>
                <a:t>기능</a:t>
              </a:r>
              <a:endParaRPr lang="en-US" altLang="ko-KR" sz="1600" b="1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accent2">
                      <a:lumMod val="75000"/>
                    </a:schemeClr>
                  </a:solidFill>
                </a:rPr>
                <a:t>팀 결성</a:t>
              </a:r>
              <a:endParaRPr lang="en-US" altLang="ko-KR" sz="12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accent2">
                      <a:lumMod val="75000"/>
                    </a:schemeClr>
                  </a:solidFill>
                </a:rPr>
                <a:t>팀원 모집</a:t>
              </a:r>
              <a:endParaRPr lang="en-US" altLang="ko-KR" sz="12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accent2">
                      <a:lumMod val="75000"/>
                    </a:schemeClr>
                  </a:solidFill>
                </a:rPr>
                <a:t>자기 </a:t>
              </a:r>
              <a:r>
                <a:rPr lang="en-US" altLang="ko-KR" sz="1200" dirty="0" smtClean="0">
                  <a:solidFill>
                    <a:schemeClr val="accent2">
                      <a:lumMod val="75000"/>
                    </a:schemeClr>
                  </a:solidFill>
                </a:rPr>
                <a:t>PR</a:t>
              </a:r>
              <a:endParaRPr lang="ko-KR" alt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21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프로젝트 일반 사항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13970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467544" y="1707654"/>
            <a:ext cx="8219256" cy="252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/>
              <a:t>프로젝트 명 </a:t>
            </a:r>
            <a:r>
              <a:rPr lang="en-US" altLang="ko-KR" sz="1800" dirty="0" smtClean="0"/>
              <a:t>: ONETED</a:t>
            </a:r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프로젝트 참여 인원 </a:t>
            </a:r>
            <a:r>
              <a:rPr lang="en-US" altLang="ko-KR" sz="1800" dirty="0" smtClean="0"/>
              <a:t>: </a:t>
            </a:r>
            <a:r>
              <a:rPr lang="en-US" altLang="ko-KR" sz="1800" dirty="0" smtClean="0"/>
              <a:t>9</a:t>
            </a:r>
            <a:r>
              <a:rPr lang="ko-KR" altLang="en-US" sz="1800" dirty="0" smtClean="0"/>
              <a:t>명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프로젝트 기간 </a:t>
            </a:r>
            <a:r>
              <a:rPr lang="en-US" altLang="ko-KR" sz="1800" dirty="0" smtClean="0"/>
              <a:t>: 4</a:t>
            </a:r>
            <a:r>
              <a:rPr lang="ko-KR" altLang="en-US" sz="1800" dirty="0" smtClean="0"/>
              <a:t>월 </a:t>
            </a:r>
            <a:r>
              <a:rPr lang="en-US" altLang="ko-KR" sz="1800" dirty="0" smtClean="0"/>
              <a:t>17</a:t>
            </a:r>
            <a:r>
              <a:rPr lang="ko-KR" altLang="en-US" sz="1800" dirty="0" smtClean="0"/>
              <a:t>일 </a:t>
            </a:r>
            <a:r>
              <a:rPr lang="en-US" altLang="ko-KR" sz="1800" dirty="0" smtClean="0"/>
              <a:t>~ 5</a:t>
            </a:r>
            <a:r>
              <a:rPr lang="ko-KR" altLang="en-US" sz="1800" dirty="0" smtClean="0"/>
              <a:t>월 </a:t>
            </a:r>
            <a:r>
              <a:rPr lang="en-US" altLang="ko-KR" sz="1800" dirty="0" smtClean="0"/>
              <a:t>19</a:t>
            </a:r>
            <a:r>
              <a:rPr lang="ko-KR" altLang="en-US" sz="1800" dirty="0" smtClean="0"/>
              <a:t>일</a:t>
            </a:r>
            <a:endParaRPr lang="ko-KR" altLang="en-US" sz="18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2232248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34971"/>
              </p:ext>
            </p:extLst>
          </p:nvPr>
        </p:nvGraphicFramePr>
        <p:xfrm>
          <a:off x="5004048" y="843558"/>
          <a:ext cx="3816421" cy="34580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5203"/>
                <a:gridCol w="545203"/>
                <a:gridCol w="545203"/>
                <a:gridCol w="545203"/>
                <a:gridCol w="545203"/>
                <a:gridCol w="545203"/>
                <a:gridCol w="545203"/>
              </a:tblGrid>
              <a:tr h="492315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총 </a:t>
                      </a:r>
                      <a:r>
                        <a:rPr lang="en-US" altLang="ko-KR" sz="900" dirty="0" smtClean="0"/>
                        <a:t>32</a:t>
                      </a:r>
                      <a:r>
                        <a:rPr lang="ko-KR" altLang="en-US" sz="900" dirty="0" smtClean="0"/>
                        <a:t>일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en-US" altLang="ko-KR" sz="900" dirty="0" smtClean="0"/>
                        <a:t>( </a:t>
                      </a:r>
                      <a:r>
                        <a:rPr lang="ko-KR" altLang="en-US" sz="900" dirty="0" smtClean="0"/>
                        <a:t>휴무 제외 </a:t>
                      </a:r>
                      <a:r>
                        <a:rPr lang="en-US" altLang="ko-KR" sz="900" dirty="0" smtClean="0"/>
                        <a:t>21</a:t>
                      </a:r>
                      <a:r>
                        <a:rPr lang="ko-KR" altLang="en-US" sz="900" dirty="0" smtClean="0"/>
                        <a:t>일 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3143"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D-32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D-31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D-30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D-29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D-28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D-27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93143"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D-26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D-20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93143"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D-19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D-18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D-17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D-16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93143"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D-10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D-9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D-8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D-7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D-6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93143"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D-2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D-1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  <a:p>
                      <a:pPr algn="l" latinLnBrk="1">
                        <a:lnSpc>
                          <a:spcPct val="18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D-DAY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8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5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사용언어 및 툴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13970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467544" y="1707654"/>
            <a:ext cx="821925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사용 언어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: JAVA, Servlet, JSP, Oracle SQL</a:t>
            </a: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표준 기술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: HTML , CSS, JavaScript,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Jquery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, Ajax,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WebSocket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프레임 워크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: Spring,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Mybatis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Jdbc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형상 관리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hub(Remote Repository), MAVEN </a:t>
            </a: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사용 툴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: Eclipse, ER win, Oracle SQL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Devloper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, Google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Chorme</a:t>
            </a:r>
            <a:endParaRPr lang="ko-KR" altLang="en-US" sz="18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728192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491630"/>
            <a:ext cx="7021295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프로젝트 주요 기능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13970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467544" y="1707654"/>
            <a:ext cx="821925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smtClean="0"/>
              <a:t>Member Section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멤버 풀에 개인을 등록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상세정보 수정 기능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등록된 멤버 조회 및 상세정보 열람 기능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멤버간 쪽지 보내기 기능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성향이 맞는 멤버를 매칭시켜주는 </a:t>
            </a:r>
            <a:r>
              <a:rPr lang="en-US" altLang="ko-KR" sz="1400" dirty="0" smtClean="0"/>
              <a:t>Smart Search </a:t>
            </a: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2232248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0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1630"/>
            <a:ext cx="6899301" cy="306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프로젝트 주요 기능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13970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467544" y="1707654"/>
            <a:ext cx="821925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smtClean="0"/>
              <a:t>Team Section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팀 생성 기능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팀 조회 기능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팀원 초대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팀 지원 기능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팀 상세 페이지 기능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상세 정보 열람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현황 조회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게시판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채팅</a:t>
            </a:r>
            <a:r>
              <a:rPr lang="en-US" altLang="ko-KR" sz="1400" dirty="0" smtClean="0"/>
              <a:t>)</a:t>
            </a:r>
            <a:endParaRPr lang="en-US" altLang="ko-KR" sz="1000" dirty="0" smtClean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2232248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9622"/>
            <a:ext cx="68443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프로젝트 주요 기능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13970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467544" y="1707654"/>
            <a:ext cx="821925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smtClean="0"/>
              <a:t>Project Section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현재 기관에서 진행중인 공모전 정보 조회 기능</a:t>
            </a:r>
            <a:endParaRPr lang="en-US" altLang="ko-KR" sz="1000" dirty="0" smtClean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2232248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16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college.koreadaily.com/wp-content/uploads/2016/06/interview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2" r="18278"/>
          <a:stretch/>
        </p:blipFill>
        <p:spPr bwMode="auto">
          <a:xfrm>
            <a:off x="611560" y="1144473"/>
            <a:ext cx="3672408" cy="30834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취업준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54"/>
          <a:stretch/>
        </p:blipFill>
        <p:spPr bwMode="auto">
          <a:xfrm>
            <a:off x="4788025" y="1144474"/>
            <a:ext cx="3672407" cy="30834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23728" y="141962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취</a:t>
            </a:r>
            <a:r>
              <a:rPr lang="ko-KR" altLang="en-US" b="1" dirty="0" smtClean="0">
                <a:solidFill>
                  <a:schemeClr val="bg1"/>
                </a:solidFill>
              </a:rPr>
              <a:t> 업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0192" y="141962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창 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90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업무범위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업무 상세범위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업무범위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13970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656184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603153"/>
              </p:ext>
            </p:extLst>
          </p:nvPr>
        </p:nvGraphicFramePr>
        <p:xfrm>
          <a:off x="539552" y="1491630"/>
          <a:ext cx="6768752" cy="302433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016224"/>
                <a:gridCol w="4752528"/>
              </a:tblGrid>
              <a:tr h="364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역할 </a:t>
                      </a: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기능  기준</a:t>
                      </a: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손재형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PM,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멤버 상세정보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이일규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회원가입</a:t>
                      </a:r>
                      <a:r>
                        <a:rPr kumimoji="0" lang="en-US" altLang="ko-KR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로그인</a:t>
                      </a:r>
                      <a:r>
                        <a:rPr kumimoji="0" lang="en-US" altLang="ko-KR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메시지</a:t>
                      </a:r>
                      <a:r>
                        <a:rPr kumimoji="0" lang="en-US" altLang="ko-KR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팀 </a:t>
                      </a:r>
                      <a:r>
                        <a:rPr kumimoji="0" lang="ko-KR" altLang="en-US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초대 </a:t>
                      </a:r>
                      <a:r>
                        <a:rPr kumimoji="0" lang="en-US" altLang="ko-KR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/ </a:t>
                      </a:r>
                      <a:r>
                        <a:rPr kumimoji="0" lang="ko-KR" altLang="en-US" sz="1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수락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한상하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멤버 목록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채팅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멤버 스마트 </a:t>
                      </a:r>
                      <a:r>
                        <a:rPr kumimoji="0" lang="ko-KR" altLang="en-US" sz="1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서치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김주현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팀 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UI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김대영</a:t>
                      </a:r>
                      <a:endParaRPr lang="ko-KR" altLang="en-US" sz="12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팀 리스트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프로젝트 리스트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서치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박승현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팀 생성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김일광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멤버 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UI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박세훈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팀 상세정보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팀 멤버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팀 게시판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팀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지원 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/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수락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송세헌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DBA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1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5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프로젝트 기간 </a:t>
            </a:r>
            <a:r>
              <a:rPr lang="en-US" altLang="ko-KR" sz="2000" b="1" dirty="0" smtClean="0"/>
              <a:t>: 4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17</a:t>
            </a:r>
            <a:r>
              <a:rPr lang="ko-KR" altLang="en-US" sz="2000" b="1" dirty="0" smtClean="0"/>
              <a:t>일</a:t>
            </a:r>
            <a:r>
              <a:rPr lang="en-US" altLang="ko-KR" sz="2000" b="1" dirty="0" smtClean="0"/>
              <a:t>~ 5</a:t>
            </a:r>
            <a:r>
              <a:rPr lang="ko-KR" altLang="en-US" sz="2000" b="1" dirty="0" smtClean="0"/>
              <a:t>월</a:t>
            </a:r>
            <a:r>
              <a:rPr lang="en-US" altLang="ko-KR" sz="2000" b="1" dirty="0" smtClean="0"/>
              <a:t>19</a:t>
            </a:r>
            <a:r>
              <a:rPr lang="ko-KR" altLang="en-US" sz="2000" b="1" dirty="0" smtClean="0"/>
              <a:t>일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일정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13970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4176464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7981354"/>
              </p:ext>
            </p:extLst>
          </p:nvPr>
        </p:nvGraphicFramePr>
        <p:xfrm>
          <a:off x="562984" y="1491631"/>
          <a:ext cx="7825440" cy="2922951"/>
        </p:xfrm>
        <a:graphic>
          <a:graphicData uri="http://schemas.openxmlformats.org/drawingml/2006/table">
            <a:tbl>
              <a:tblPr/>
              <a:tblGrid>
                <a:gridCol w="912672"/>
                <a:gridCol w="964854"/>
                <a:gridCol w="1132661"/>
                <a:gridCol w="396933"/>
                <a:gridCol w="396933"/>
                <a:gridCol w="396933"/>
                <a:gridCol w="396933"/>
                <a:gridCol w="396933"/>
                <a:gridCol w="396933"/>
                <a:gridCol w="396933"/>
                <a:gridCol w="475017"/>
                <a:gridCol w="1561705"/>
              </a:tblGrid>
              <a:tr h="29509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Task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Activity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상세기간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  간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비  고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0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D+0</a:t>
                      </a:r>
                    </a:p>
                  </a:txBody>
                  <a:tcPr marL="0" marR="0"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D+5</a:t>
                      </a:r>
                    </a:p>
                  </a:txBody>
                  <a:tcPr marL="0" marR="0"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D+10</a:t>
                      </a:r>
                    </a:p>
                  </a:txBody>
                  <a:tcPr marL="0" marR="0"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D+15</a:t>
                      </a:r>
                    </a:p>
                  </a:txBody>
                  <a:tcPr marL="0" marR="0"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D+20</a:t>
                      </a:r>
                    </a:p>
                  </a:txBody>
                  <a:tcPr marL="0" marR="0"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D+25</a:t>
                      </a:r>
                    </a:p>
                  </a:txBody>
                  <a:tcPr marL="0" marR="0"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D+30</a:t>
                      </a:r>
                    </a:p>
                  </a:txBody>
                  <a:tcPr marL="0" marR="0"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D+32</a:t>
                      </a:r>
                    </a:p>
                  </a:txBody>
                  <a:tcPr marL="0" marR="0"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183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착수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계획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수행계획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17~21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</a:tr>
              <a:tr h="29509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사전조사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24~27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</a:tr>
              <a:tr h="2950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동향분석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24~27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</a:tr>
              <a:tr h="2950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기능정의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24~3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</a:tr>
              <a:tr h="2950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설계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HW/SW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27~3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</a:tr>
              <a:tr h="29509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개발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SW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통합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단위시험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~5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</a:tr>
              <a:tr h="2950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33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33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</a:tr>
              <a:tr h="2950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33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33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9"/>
          <p:cNvSpPr>
            <a:spLocks noChangeArrowheads="1"/>
          </p:cNvSpPr>
          <p:nvPr/>
        </p:nvSpPr>
        <p:spPr bwMode="auto">
          <a:xfrm>
            <a:off x="3576858" y="2113762"/>
            <a:ext cx="630197" cy="14401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2" name="직사각형 9"/>
          <p:cNvSpPr>
            <a:spLocks noChangeArrowheads="1"/>
          </p:cNvSpPr>
          <p:nvPr/>
        </p:nvSpPr>
        <p:spPr bwMode="auto">
          <a:xfrm>
            <a:off x="3972185" y="2427734"/>
            <a:ext cx="475254" cy="1435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3" name="직사각형 9"/>
          <p:cNvSpPr>
            <a:spLocks noChangeArrowheads="1"/>
          </p:cNvSpPr>
          <p:nvPr/>
        </p:nvSpPr>
        <p:spPr bwMode="auto">
          <a:xfrm>
            <a:off x="3973226" y="2728407"/>
            <a:ext cx="475254" cy="1435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4" name="직사각형 9"/>
          <p:cNvSpPr>
            <a:spLocks noChangeArrowheads="1"/>
          </p:cNvSpPr>
          <p:nvPr/>
        </p:nvSpPr>
        <p:spPr bwMode="auto">
          <a:xfrm>
            <a:off x="3973226" y="3003798"/>
            <a:ext cx="841940" cy="152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5" name="직사각형 9"/>
          <p:cNvSpPr>
            <a:spLocks noChangeArrowheads="1"/>
          </p:cNvSpPr>
          <p:nvPr/>
        </p:nvSpPr>
        <p:spPr bwMode="auto">
          <a:xfrm>
            <a:off x="4367824" y="3302811"/>
            <a:ext cx="431666" cy="1672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6" name="직사각형 9"/>
          <p:cNvSpPr>
            <a:spLocks noChangeArrowheads="1"/>
          </p:cNvSpPr>
          <p:nvPr/>
        </p:nvSpPr>
        <p:spPr bwMode="auto">
          <a:xfrm>
            <a:off x="4372959" y="3599317"/>
            <a:ext cx="1657824" cy="1540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7" name="직사각형 9"/>
          <p:cNvSpPr>
            <a:spLocks noChangeArrowheads="1"/>
          </p:cNvSpPr>
          <p:nvPr/>
        </p:nvSpPr>
        <p:spPr bwMode="auto">
          <a:xfrm>
            <a:off x="4373943" y="3893834"/>
            <a:ext cx="2206564" cy="1540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8" name="직사각형 9"/>
          <p:cNvSpPr>
            <a:spLocks noChangeArrowheads="1"/>
          </p:cNvSpPr>
          <p:nvPr/>
        </p:nvSpPr>
        <p:spPr bwMode="auto">
          <a:xfrm>
            <a:off x="5936354" y="4195509"/>
            <a:ext cx="880864" cy="1385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4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의사소통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008112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3"/>
          <p:cNvGrpSpPr>
            <a:grpSpLocks/>
          </p:cNvGrpSpPr>
          <p:nvPr/>
        </p:nvGrpSpPr>
        <p:grpSpPr bwMode="auto">
          <a:xfrm>
            <a:off x="4283969" y="1368322"/>
            <a:ext cx="4032447" cy="3233482"/>
            <a:chOff x="3171" y="1301"/>
            <a:chExt cx="2780" cy="2711"/>
          </a:xfrm>
        </p:grpSpPr>
        <p:sp>
          <p:nvSpPr>
            <p:cNvPr id="20" name="AutoShape 4"/>
            <p:cNvSpPr>
              <a:spLocks noChangeArrowheads="1"/>
            </p:cNvSpPr>
            <p:nvPr/>
          </p:nvSpPr>
          <p:spPr bwMode="gray">
            <a:xfrm>
              <a:off x="3344" y="1337"/>
              <a:ext cx="2607" cy="2675"/>
            </a:xfrm>
            <a:prstGeom prst="roundRect">
              <a:avLst>
                <a:gd name="adj" fmla="val 1731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 w="9525" algn="ctr">
              <a:solidFill>
                <a:srgbClr val="2A83B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1" name="AutoShape 5"/>
            <p:cNvSpPr>
              <a:spLocks noChangeArrowheads="1"/>
            </p:cNvSpPr>
            <p:nvPr/>
          </p:nvSpPr>
          <p:spPr bwMode="gray">
            <a:xfrm>
              <a:off x="3369" y="1346"/>
              <a:ext cx="2553" cy="4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2" name="AutoShape 6"/>
            <p:cNvSpPr>
              <a:spLocks noChangeArrowheads="1"/>
            </p:cNvSpPr>
            <p:nvPr/>
          </p:nvSpPr>
          <p:spPr bwMode="gray">
            <a:xfrm>
              <a:off x="3361" y="1515"/>
              <a:ext cx="2572" cy="2477"/>
            </a:xfrm>
            <a:prstGeom prst="roundRect">
              <a:avLst>
                <a:gd name="adj" fmla="val 1324"/>
              </a:avLst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3" name="AutoShape 7"/>
            <p:cNvSpPr>
              <a:spLocks/>
            </p:cNvSpPr>
            <p:nvPr/>
          </p:nvSpPr>
          <p:spPr bwMode="gray">
            <a:xfrm rot="5400000">
              <a:off x="4552" y="248"/>
              <a:ext cx="210" cy="2316"/>
            </a:xfrm>
            <a:prstGeom prst="leftBracket">
              <a:avLst>
                <a:gd name="adj" fmla="val 88280"/>
              </a:avLst>
            </a:prstGeom>
            <a:noFill/>
            <a:ln>
              <a:noFill/>
            </a:ln>
            <a:effectLst>
              <a:outerShdw dist="17961" dir="13500000" algn="ctr" rotWithShape="0">
                <a:srgbClr val="336699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eaVert" wrap="none" rIns="126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Monotype Sorts" pitchFamily="2" charset="2"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gray">
            <a:xfrm>
              <a:off x="3483" y="1738"/>
              <a:ext cx="2385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101600" marR="0" lvl="0" indent="-101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매주 금요일 조간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5" name="Rectangle 9"/>
            <p:cNvSpPr>
              <a:spLocks noChangeArrowheads="1"/>
            </p:cNvSpPr>
            <p:nvPr/>
          </p:nvSpPr>
          <p:spPr bwMode="gray">
            <a:xfrm>
              <a:off x="3483" y="2130"/>
              <a:ext cx="2319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marL="101600" marR="0" lvl="0" indent="-101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오프라인 회의</a:t>
              </a: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마다 예산편성 및 소요 토의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gray">
            <a:xfrm>
              <a:off x="3483" y="2521"/>
              <a:ext cx="2448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0000" tIns="46800" rIns="90000" bIns="46800" anchor="ctr">
              <a:spAutoFit/>
            </a:bodyPr>
            <a:lstStyle/>
            <a:p>
              <a:pPr marL="101600" marR="0" lvl="0" indent="-101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분석단계에서 시장조사와 동향분석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, </a:t>
              </a: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기능정의에 대하여 팀을 나누어 조사하고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,</a:t>
              </a: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 개발단계에서 인력 재분배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.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7" name="Rectangle 11"/>
            <p:cNvSpPr>
              <a:spLocks noChangeArrowheads="1"/>
            </p:cNvSpPr>
            <p:nvPr/>
          </p:nvSpPr>
          <p:spPr bwMode="gray">
            <a:xfrm>
              <a:off x="3483" y="2933"/>
              <a:ext cx="2319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marL="101600" marR="0" lvl="0" indent="-101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일정 계획에 따른 탄력적인 시간 계획 변동을 통해 작업 수행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.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8" name="Rectangle 12"/>
            <p:cNvSpPr>
              <a:spLocks noChangeArrowheads="1"/>
            </p:cNvSpPr>
            <p:nvPr/>
          </p:nvSpPr>
          <p:spPr bwMode="gray">
            <a:xfrm>
              <a:off x="3483" y="3303"/>
              <a:ext cx="2448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marL="101600" marR="0" lvl="0" indent="-101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설계 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4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월 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27</a:t>
              </a: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일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 까지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.</a:t>
              </a:r>
            </a:p>
            <a:p>
              <a:pPr marL="101600" marR="0" lvl="0" indent="-101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개발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및 통합</a:t>
              </a:r>
              <a:r>
                <a:rPr lang="ko-KR" altLang="en-US" sz="800" kern="0" dirty="0">
                  <a:solidFill>
                    <a:sysClr val="windowText" lastClr="000000"/>
                  </a:solidFill>
                  <a:latin typeface="+mn-ea"/>
                </a:rPr>
                <a:t>은</a:t>
              </a: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5</a:t>
              </a: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월 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12</a:t>
              </a:r>
              <a:r>
                <a:rPr lang="ko-KR" altLang="en-US" sz="800" kern="0" dirty="0" smtClean="0">
                  <a:solidFill>
                    <a:sysClr val="windowText" lastClr="000000"/>
                  </a:solidFill>
                  <a:latin typeface="+mn-ea"/>
                </a:rPr>
                <a:t>일 내로</a:t>
              </a:r>
              <a:r>
                <a:rPr lang="en-US" altLang="ko-KR" sz="800" kern="0" dirty="0" smtClean="0">
                  <a:solidFill>
                    <a:sysClr val="windowText" lastClr="000000"/>
                  </a:solidFill>
                  <a:latin typeface="+mn-ea"/>
                </a:rPr>
                <a:t>.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9" name="Rectangle 13"/>
            <p:cNvSpPr>
              <a:spLocks noChangeArrowheads="1"/>
            </p:cNvSpPr>
            <p:nvPr/>
          </p:nvSpPr>
          <p:spPr bwMode="gray">
            <a:xfrm>
              <a:off x="3483" y="3747"/>
              <a:ext cx="2319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marL="101600" marR="0" lvl="0" indent="-101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각 회의록과 수행계획서</a:t>
              </a:r>
              <a:r>
                <a:rPr lang="ko-KR" altLang="en-US" sz="800" kern="0" noProof="0" dirty="0" smtClean="0">
                  <a:solidFill>
                    <a:sysClr val="windowText" lastClr="000000"/>
                  </a:solidFill>
                  <a:latin typeface="+mn-ea"/>
                </a:rPr>
                <a:t> 작성</a:t>
              </a:r>
              <a:r>
                <a:rPr lang="en-US" altLang="ko-KR" sz="800" kern="0" noProof="0" dirty="0" smtClean="0">
                  <a:solidFill>
                    <a:sysClr val="windowText" lastClr="000000"/>
                  </a:solidFill>
                  <a:latin typeface="+mn-ea"/>
                </a:rPr>
                <a:t>.</a:t>
              </a:r>
            </a:p>
            <a:p>
              <a:pPr marL="101600" marR="0" lvl="0" indent="-101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ko-KR" sz="800" b="0" i="0" u="none" strike="noStrike" kern="0" cap="none" spc="0" normalizeH="0" baseline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Git</a:t>
              </a:r>
              <a:r>
                <a:rPr kumimoji="0" lang="en-US" altLang="ko-KR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0" lang="ko-KR" altLang="en-US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으로 소프트웨어 산출물 관리</a:t>
              </a:r>
              <a:r>
                <a:rPr kumimoji="0" lang="en-US" altLang="ko-KR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.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30" name="Group 14"/>
            <p:cNvGrpSpPr>
              <a:grpSpLocks/>
            </p:cNvGrpSpPr>
            <p:nvPr/>
          </p:nvGrpSpPr>
          <p:grpSpPr bwMode="auto">
            <a:xfrm>
              <a:off x="3429" y="1577"/>
              <a:ext cx="1784" cy="181"/>
              <a:chOff x="4027" y="1999"/>
              <a:chExt cx="1784" cy="181"/>
            </a:xfrm>
          </p:grpSpPr>
          <p:sp>
            <p:nvSpPr>
              <p:cNvPr id="52" name="AutoShape 15"/>
              <p:cNvSpPr>
                <a:spLocks noChangeArrowheads="1"/>
              </p:cNvSpPr>
              <p:nvPr/>
            </p:nvSpPr>
            <p:spPr bwMode="gray">
              <a:xfrm>
                <a:off x="4027" y="1999"/>
                <a:ext cx="1784" cy="1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tx1"/>
                  </a:gs>
                  <a:gs pos="100000">
                    <a:sysClr val="window" lastClr="FFFFFF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lIns="91433" tIns="45716" rIns="91433" bIns="45716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53" name="Picture 16" descr="3d파란버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057" y="2062"/>
                <a:ext cx="66" cy="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AutoShape 17"/>
              <p:cNvSpPr>
                <a:spLocks noChangeArrowheads="1"/>
              </p:cNvSpPr>
              <p:nvPr/>
            </p:nvSpPr>
            <p:spPr bwMode="gray">
              <a:xfrm>
                <a:off x="4118" y="2010"/>
                <a:ext cx="293" cy="165"/>
              </a:xfrm>
              <a:prstGeom prst="roundRect">
                <a:avLst>
                  <a:gd name="adj" fmla="val 0"/>
                </a:avLst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72000" tIns="36000" rIns="72000" bIns="36000" anchor="ctr">
                <a:spAutoFit/>
              </a:bodyPr>
              <a:lstStyle/>
              <a:p>
                <a:pPr marL="93663" marR="0" lvl="0" indent="-93663" defTabSz="91440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시 간</a:t>
                </a:r>
              </a:p>
            </p:txBody>
          </p:sp>
        </p:grpSp>
        <p:grpSp>
          <p:nvGrpSpPr>
            <p:cNvPr id="31" name="Group 18"/>
            <p:cNvGrpSpPr>
              <a:grpSpLocks/>
            </p:cNvGrpSpPr>
            <p:nvPr/>
          </p:nvGrpSpPr>
          <p:grpSpPr bwMode="auto">
            <a:xfrm>
              <a:off x="3429" y="1924"/>
              <a:ext cx="1784" cy="181"/>
              <a:chOff x="4027" y="1999"/>
              <a:chExt cx="1784" cy="181"/>
            </a:xfrm>
          </p:grpSpPr>
          <p:sp>
            <p:nvSpPr>
              <p:cNvPr id="49" name="AutoShape 19"/>
              <p:cNvSpPr>
                <a:spLocks noChangeArrowheads="1"/>
              </p:cNvSpPr>
              <p:nvPr/>
            </p:nvSpPr>
            <p:spPr bwMode="gray">
              <a:xfrm>
                <a:off x="4027" y="1999"/>
                <a:ext cx="1784" cy="1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tx1"/>
                  </a:gs>
                  <a:gs pos="100000">
                    <a:sysClr val="window" lastClr="FFFFFF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lIns="91433" tIns="45716" rIns="91433" bIns="45716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50" name="Picture 20" descr="3d파란버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057" y="2062"/>
                <a:ext cx="66" cy="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AutoShape 21"/>
              <p:cNvSpPr>
                <a:spLocks noChangeArrowheads="1"/>
              </p:cNvSpPr>
              <p:nvPr/>
            </p:nvSpPr>
            <p:spPr bwMode="gray">
              <a:xfrm>
                <a:off x="4118" y="2010"/>
                <a:ext cx="293" cy="165"/>
              </a:xfrm>
              <a:prstGeom prst="roundRect">
                <a:avLst>
                  <a:gd name="adj" fmla="val 0"/>
                </a:avLst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72000" tIns="36000" rIns="72000" bIns="36000" anchor="ctr">
                <a:spAutoFit/>
              </a:bodyPr>
              <a:lstStyle/>
              <a:p>
                <a:pPr marL="93663" marR="0" lvl="0" indent="-93663" defTabSz="91440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비 용</a:t>
                </a:r>
              </a:p>
            </p:txBody>
          </p:sp>
        </p:grpSp>
        <p:grpSp>
          <p:nvGrpSpPr>
            <p:cNvPr id="32" name="Group 22"/>
            <p:cNvGrpSpPr>
              <a:grpSpLocks/>
            </p:cNvGrpSpPr>
            <p:nvPr/>
          </p:nvGrpSpPr>
          <p:grpSpPr bwMode="auto">
            <a:xfrm>
              <a:off x="3429" y="2307"/>
              <a:ext cx="1784" cy="188"/>
              <a:chOff x="4027" y="1952"/>
              <a:chExt cx="1784" cy="188"/>
            </a:xfrm>
          </p:grpSpPr>
          <p:sp>
            <p:nvSpPr>
              <p:cNvPr id="46" name="AutoShape 23"/>
              <p:cNvSpPr>
                <a:spLocks noChangeArrowheads="1"/>
              </p:cNvSpPr>
              <p:nvPr/>
            </p:nvSpPr>
            <p:spPr bwMode="gray">
              <a:xfrm>
                <a:off x="4027" y="1959"/>
                <a:ext cx="1784" cy="1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tx1"/>
                  </a:gs>
                  <a:gs pos="100000">
                    <a:sysClr val="window" lastClr="FFFFFF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lIns="91433" tIns="45716" rIns="91433" bIns="45716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47" name="Picture 24" descr="3d파란버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057" y="2003"/>
                <a:ext cx="66" cy="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AutoShape 25"/>
              <p:cNvSpPr>
                <a:spLocks noChangeArrowheads="1"/>
              </p:cNvSpPr>
              <p:nvPr/>
            </p:nvSpPr>
            <p:spPr bwMode="gray">
              <a:xfrm>
                <a:off x="4118" y="1952"/>
                <a:ext cx="293" cy="165"/>
              </a:xfrm>
              <a:prstGeom prst="roundRect">
                <a:avLst>
                  <a:gd name="adj" fmla="val 0"/>
                </a:avLst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72000" tIns="36000" rIns="72000" bIns="36000" anchor="ctr">
                <a:spAutoFit/>
              </a:bodyPr>
              <a:lstStyle/>
              <a:p>
                <a:pPr marL="93663" marR="0" lvl="0" indent="-93663" defTabSz="91440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인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력</a:t>
                </a: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33" name="Group 26"/>
            <p:cNvGrpSpPr>
              <a:grpSpLocks/>
            </p:cNvGrpSpPr>
            <p:nvPr/>
          </p:nvGrpSpPr>
          <p:grpSpPr bwMode="auto">
            <a:xfrm>
              <a:off x="3429" y="2793"/>
              <a:ext cx="1784" cy="181"/>
              <a:chOff x="4027" y="1999"/>
              <a:chExt cx="1784" cy="181"/>
            </a:xfrm>
          </p:grpSpPr>
          <p:sp>
            <p:nvSpPr>
              <p:cNvPr id="43" name="AutoShape 27"/>
              <p:cNvSpPr>
                <a:spLocks noChangeArrowheads="1"/>
              </p:cNvSpPr>
              <p:nvPr/>
            </p:nvSpPr>
            <p:spPr bwMode="gray">
              <a:xfrm>
                <a:off x="4027" y="1999"/>
                <a:ext cx="1784" cy="1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tx1"/>
                  </a:gs>
                  <a:gs pos="100000">
                    <a:sysClr val="window" lastClr="FFFFFF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lIns="91433" tIns="45716" rIns="91433" bIns="45716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44" name="Picture 28" descr="3d파란버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057" y="2062"/>
                <a:ext cx="66" cy="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AutoShape 29"/>
              <p:cNvSpPr>
                <a:spLocks noChangeArrowheads="1"/>
              </p:cNvSpPr>
              <p:nvPr/>
            </p:nvSpPr>
            <p:spPr bwMode="gray">
              <a:xfrm>
                <a:off x="4118" y="2010"/>
                <a:ext cx="293" cy="165"/>
              </a:xfrm>
              <a:prstGeom prst="roundRect">
                <a:avLst>
                  <a:gd name="adj" fmla="val 0"/>
                </a:avLst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72000" tIns="36000" rIns="72000" bIns="36000" anchor="ctr">
                <a:spAutoFit/>
              </a:bodyPr>
              <a:lstStyle/>
              <a:p>
                <a:pPr marL="93663" marR="0" lvl="0" indent="-93663" defTabSz="91440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작 업</a:t>
                </a:r>
              </a:p>
            </p:txBody>
          </p:sp>
        </p:grpSp>
        <p:grpSp>
          <p:nvGrpSpPr>
            <p:cNvPr id="34" name="Group 30"/>
            <p:cNvGrpSpPr>
              <a:grpSpLocks/>
            </p:cNvGrpSpPr>
            <p:nvPr/>
          </p:nvGrpSpPr>
          <p:grpSpPr bwMode="auto">
            <a:xfrm>
              <a:off x="3429" y="3155"/>
              <a:ext cx="1784" cy="181"/>
              <a:chOff x="4027" y="1931"/>
              <a:chExt cx="1784" cy="181"/>
            </a:xfrm>
          </p:grpSpPr>
          <p:sp>
            <p:nvSpPr>
              <p:cNvPr id="40" name="AutoShape 31"/>
              <p:cNvSpPr>
                <a:spLocks noChangeArrowheads="1"/>
              </p:cNvSpPr>
              <p:nvPr/>
            </p:nvSpPr>
            <p:spPr bwMode="gray">
              <a:xfrm>
                <a:off x="4027" y="1931"/>
                <a:ext cx="1784" cy="1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tx1"/>
                  </a:gs>
                  <a:gs pos="100000">
                    <a:sysClr val="window" lastClr="FFFFFF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lIns="91433" tIns="45716" rIns="91433" bIns="45716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41" name="Picture 32" descr="3d파란버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057" y="1994"/>
                <a:ext cx="66" cy="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AutoShape 33"/>
              <p:cNvSpPr>
                <a:spLocks noChangeArrowheads="1"/>
              </p:cNvSpPr>
              <p:nvPr/>
            </p:nvSpPr>
            <p:spPr bwMode="gray">
              <a:xfrm>
                <a:off x="4118" y="1941"/>
                <a:ext cx="440" cy="165"/>
              </a:xfrm>
              <a:prstGeom prst="roundRect">
                <a:avLst>
                  <a:gd name="adj" fmla="val 0"/>
                </a:avLst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72000" tIns="36000" rIns="72000" bIns="36000" anchor="ctr">
                <a:spAutoFit/>
              </a:bodyPr>
              <a:lstStyle/>
              <a:p>
                <a:pPr marL="93663" marR="0" lvl="0" indent="-93663" defTabSz="91440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 Milestone</a:t>
                </a:r>
              </a:p>
            </p:txBody>
          </p:sp>
        </p:grp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3429" y="3570"/>
              <a:ext cx="1784" cy="181"/>
              <a:chOff x="4027" y="1999"/>
              <a:chExt cx="1784" cy="181"/>
            </a:xfrm>
          </p:grpSpPr>
          <p:sp>
            <p:nvSpPr>
              <p:cNvPr id="37" name="AutoShape 35"/>
              <p:cNvSpPr>
                <a:spLocks noChangeArrowheads="1"/>
              </p:cNvSpPr>
              <p:nvPr/>
            </p:nvSpPr>
            <p:spPr bwMode="gray">
              <a:xfrm>
                <a:off x="4027" y="1999"/>
                <a:ext cx="1784" cy="1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tx1"/>
                  </a:gs>
                  <a:gs pos="100000">
                    <a:sysClr val="window" lastClr="FFFFFF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lIns="91433" tIns="45716" rIns="91433" bIns="45716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38" name="Picture 36" descr="3d파란버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057" y="2062"/>
                <a:ext cx="66" cy="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AutoShape 37"/>
              <p:cNvSpPr>
                <a:spLocks noChangeArrowheads="1"/>
              </p:cNvSpPr>
              <p:nvPr/>
            </p:nvSpPr>
            <p:spPr bwMode="gray">
              <a:xfrm>
                <a:off x="4118" y="2011"/>
                <a:ext cx="312" cy="165"/>
              </a:xfrm>
              <a:prstGeom prst="roundRect">
                <a:avLst>
                  <a:gd name="adj" fmla="val 0"/>
                </a:avLst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72000" tIns="36000" rIns="72000" bIns="36000" anchor="ctr">
                <a:spAutoFit/>
              </a:bodyPr>
              <a:lstStyle/>
              <a:p>
                <a:pPr marL="93663" marR="0" lvl="0" indent="-93663" defTabSz="91440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산출물</a:t>
                </a:r>
              </a:p>
            </p:txBody>
          </p:sp>
        </p:grpSp>
        <p:sp>
          <p:nvSpPr>
            <p:cNvPr id="36" name="AutoShape 38"/>
            <p:cNvSpPr>
              <a:spLocks noChangeArrowheads="1"/>
            </p:cNvSpPr>
            <p:nvPr/>
          </p:nvSpPr>
          <p:spPr bwMode="gray">
            <a:xfrm rot="16200000" flipV="1">
              <a:off x="1959" y="2584"/>
              <a:ext cx="2590" cy="1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36 w 21600"/>
                <a:gd name="T13" fmla="*/ 3383 h 21600"/>
                <a:gd name="T14" fmla="*/ 18264 w 21600"/>
                <a:gd name="T15" fmla="*/ 1821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069" y="21600"/>
                  </a:lnTo>
                  <a:lnTo>
                    <a:pt x="18531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55" name="Group 39"/>
          <p:cNvGrpSpPr>
            <a:grpSpLocks/>
          </p:cNvGrpSpPr>
          <p:nvPr/>
        </p:nvGrpSpPr>
        <p:grpSpPr bwMode="auto">
          <a:xfrm rot="16200000">
            <a:off x="3096383" y="2784514"/>
            <a:ext cx="1786007" cy="274929"/>
            <a:chOff x="858" y="4762"/>
            <a:chExt cx="2646" cy="280"/>
          </a:xfrm>
        </p:grpSpPr>
        <p:sp>
          <p:nvSpPr>
            <p:cNvPr id="56" name="AutoShape 40"/>
            <p:cNvSpPr>
              <a:spLocks noChangeArrowheads="1"/>
            </p:cNvSpPr>
            <p:nvPr/>
          </p:nvSpPr>
          <p:spPr bwMode="gray">
            <a:xfrm rot="10800000">
              <a:off x="858" y="4772"/>
              <a:ext cx="2646" cy="215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40A4BC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7" name="AutoShape 41"/>
            <p:cNvSpPr>
              <a:spLocks noChangeArrowheads="1"/>
            </p:cNvSpPr>
            <p:nvPr/>
          </p:nvSpPr>
          <p:spPr bwMode="gray">
            <a:xfrm rot="10800000">
              <a:off x="1157" y="4762"/>
              <a:ext cx="2078" cy="214"/>
            </a:xfrm>
            <a:prstGeom prst="triangle">
              <a:avLst>
                <a:gd name="adj" fmla="val 50000"/>
              </a:avLst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8" name="AutoShape 42"/>
            <p:cNvSpPr>
              <a:spLocks noChangeArrowheads="1"/>
            </p:cNvSpPr>
            <p:nvPr/>
          </p:nvSpPr>
          <p:spPr bwMode="gray">
            <a:xfrm rot="10800000">
              <a:off x="1309" y="4828"/>
              <a:ext cx="1817" cy="21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chemeClr val="tx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59" name="Group 43"/>
          <p:cNvGrpSpPr>
            <a:grpSpLocks/>
          </p:cNvGrpSpPr>
          <p:nvPr/>
        </p:nvGrpSpPr>
        <p:grpSpPr bwMode="auto">
          <a:xfrm>
            <a:off x="866747" y="1405887"/>
            <a:ext cx="2769150" cy="795222"/>
            <a:chOff x="343" y="1577"/>
            <a:chExt cx="2462" cy="675"/>
          </a:xfrm>
        </p:grpSpPr>
        <p:grpSp>
          <p:nvGrpSpPr>
            <p:cNvPr id="60" name="Group 44"/>
            <p:cNvGrpSpPr>
              <a:grpSpLocks/>
            </p:cNvGrpSpPr>
            <p:nvPr/>
          </p:nvGrpSpPr>
          <p:grpSpPr bwMode="auto">
            <a:xfrm>
              <a:off x="758" y="1583"/>
              <a:ext cx="2047" cy="668"/>
              <a:chOff x="710" y="1598"/>
              <a:chExt cx="2527" cy="904"/>
            </a:xfrm>
          </p:grpSpPr>
          <p:sp>
            <p:nvSpPr>
              <p:cNvPr id="68" name="AutoShape 45"/>
              <p:cNvSpPr>
                <a:spLocks noChangeArrowheads="1"/>
              </p:cNvSpPr>
              <p:nvPr/>
            </p:nvSpPr>
            <p:spPr bwMode="gray">
              <a:xfrm>
                <a:off x="710" y="1598"/>
                <a:ext cx="2527" cy="904"/>
              </a:xfrm>
              <a:prstGeom prst="roundRect">
                <a:avLst>
                  <a:gd name="adj" fmla="val 3208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9" name="AutoShape 46"/>
              <p:cNvSpPr>
                <a:spLocks noChangeArrowheads="1"/>
              </p:cNvSpPr>
              <p:nvPr/>
            </p:nvSpPr>
            <p:spPr bwMode="gray">
              <a:xfrm>
                <a:off x="806" y="1619"/>
                <a:ext cx="2375" cy="854"/>
              </a:xfrm>
              <a:prstGeom prst="roundRect">
                <a:avLst>
                  <a:gd name="adj" fmla="val 2111"/>
                </a:avLst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1" name="Group 47"/>
            <p:cNvGrpSpPr>
              <a:grpSpLocks/>
            </p:cNvGrpSpPr>
            <p:nvPr/>
          </p:nvGrpSpPr>
          <p:grpSpPr bwMode="auto">
            <a:xfrm>
              <a:off x="343" y="1577"/>
              <a:ext cx="491" cy="675"/>
              <a:chOff x="257" y="1797"/>
              <a:chExt cx="491" cy="915"/>
            </a:xfrm>
          </p:grpSpPr>
          <p:pic>
            <p:nvPicPr>
              <p:cNvPr id="65" name="Picture 48" descr="03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3840"/>
              <a:stretch>
                <a:fillRect/>
              </a:stretch>
            </p:blipFill>
            <p:spPr bwMode="gray">
              <a:xfrm>
                <a:off x="257" y="1797"/>
                <a:ext cx="49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49" descr="03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845"/>
              <a:stretch>
                <a:fillRect/>
              </a:stretch>
            </p:blipFill>
            <p:spPr bwMode="gray">
              <a:xfrm>
                <a:off x="257" y="2499"/>
                <a:ext cx="49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50" descr="03"/>
              <p:cNvPicPr>
                <a:picLocks noChangeAspect="1" noChangeArrowheads="1"/>
              </p:cNvPicPr>
              <p:nvPr/>
            </p:nvPicPr>
            <p:blipFill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37" b="20395"/>
              <a:stretch>
                <a:fillRect/>
              </a:stretch>
            </p:blipFill>
            <p:spPr bwMode="gray">
              <a:xfrm>
                <a:off x="257" y="1960"/>
                <a:ext cx="491" cy="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2" name="Text Box 51"/>
            <p:cNvSpPr txBox="1">
              <a:spLocks noChangeArrowheads="1"/>
            </p:cNvSpPr>
            <p:nvPr/>
          </p:nvSpPr>
          <p:spPr bwMode="gray">
            <a:xfrm>
              <a:off x="363" y="1738"/>
              <a:ext cx="43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회의록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gray">
            <a:xfrm>
              <a:off x="873" y="1721"/>
              <a:ext cx="1887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488" tIns="46038" rIns="90488" bIns="46038" anchor="ctr">
              <a:spAutoFit/>
            </a:bodyPr>
            <a:lstStyle/>
            <a:p>
              <a:pPr marL="85725" marR="0" lvl="0" indent="-85725" defTabSz="908050" eaLnBrk="1" fontAlgn="auto" latinLnBrk="0" hangingPunct="1">
                <a:lnSpc>
                  <a:spcPct val="120000"/>
                </a:lnSpc>
                <a:spcBef>
                  <a:spcPct val="4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lang="ko-KR" altLang="en-US" sz="800" kern="0" dirty="0" smtClean="0">
                  <a:latin typeface="+mn-ea"/>
                </a:rPr>
                <a:t>프로젝트 진행에 따른 회의록 작성</a:t>
              </a: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endParaRPr>
            </a:p>
            <a:p>
              <a:pPr marL="85725" marR="0" lvl="0" indent="-85725" defTabSz="908050" eaLnBrk="1" fontAlgn="auto" latinLnBrk="0" hangingPunct="1">
                <a:lnSpc>
                  <a:spcPct val="120000"/>
                </a:lnSpc>
                <a:spcBef>
                  <a:spcPct val="4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lang="ko-KR" altLang="en-US" sz="800" kern="0" dirty="0" smtClean="0">
                  <a:latin typeface="+mn-ea"/>
                </a:rPr>
                <a:t>작성된 회의록은</a:t>
              </a:r>
              <a:r>
                <a:rPr lang="en-US" altLang="ko-KR" sz="800" kern="0" dirty="0">
                  <a:latin typeface="+mn-ea"/>
                </a:rPr>
                <a:t> </a:t>
              </a:r>
              <a:r>
                <a:rPr lang="ko-KR" altLang="en-US" sz="800" kern="0" dirty="0" smtClean="0">
                  <a:latin typeface="+mn-ea"/>
                </a:rPr>
                <a:t>칠판에 기록 및 촬영</a:t>
              </a:r>
              <a:endParaRPr kumimoji="0" lang="ko-KR" altLang="ko-KR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64" name="Picture 53" descr="man6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46" y="1991"/>
              <a:ext cx="286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" name="Group 54"/>
          <p:cNvGrpSpPr>
            <a:grpSpLocks/>
          </p:cNvGrpSpPr>
          <p:nvPr/>
        </p:nvGrpSpPr>
        <p:grpSpPr bwMode="auto">
          <a:xfrm>
            <a:off x="866747" y="2579996"/>
            <a:ext cx="2718536" cy="795222"/>
            <a:chOff x="343" y="2310"/>
            <a:chExt cx="2462" cy="675"/>
          </a:xfrm>
        </p:grpSpPr>
        <p:grpSp>
          <p:nvGrpSpPr>
            <p:cNvPr id="71" name="Group 55"/>
            <p:cNvGrpSpPr>
              <a:grpSpLocks/>
            </p:cNvGrpSpPr>
            <p:nvPr/>
          </p:nvGrpSpPr>
          <p:grpSpPr bwMode="auto">
            <a:xfrm>
              <a:off x="758" y="2314"/>
              <a:ext cx="2047" cy="668"/>
              <a:chOff x="710" y="1595"/>
              <a:chExt cx="2527" cy="904"/>
            </a:xfrm>
          </p:grpSpPr>
          <p:sp>
            <p:nvSpPr>
              <p:cNvPr id="79" name="AutoShape 56"/>
              <p:cNvSpPr>
                <a:spLocks noChangeArrowheads="1"/>
              </p:cNvSpPr>
              <p:nvPr/>
            </p:nvSpPr>
            <p:spPr bwMode="gray">
              <a:xfrm>
                <a:off x="710" y="1595"/>
                <a:ext cx="2527" cy="904"/>
              </a:xfrm>
              <a:prstGeom prst="roundRect">
                <a:avLst>
                  <a:gd name="adj" fmla="val 3208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0" name="AutoShape 57"/>
              <p:cNvSpPr>
                <a:spLocks noChangeArrowheads="1"/>
              </p:cNvSpPr>
              <p:nvPr/>
            </p:nvSpPr>
            <p:spPr bwMode="gray">
              <a:xfrm>
                <a:off x="806" y="1618"/>
                <a:ext cx="2375" cy="853"/>
              </a:xfrm>
              <a:prstGeom prst="roundRect">
                <a:avLst>
                  <a:gd name="adj" fmla="val 2111"/>
                </a:avLst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72" name="Group 58"/>
            <p:cNvGrpSpPr>
              <a:grpSpLocks/>
            </p:cNvGrpSpPr>
            <p:nvPr/>
          </p:nvGrpSpPr>
          <p:grpSpPr bwMode="auto">
            <a:xfrm>
              <a:off x="343" y="2310"/>
              <a:ext cx="491" cy="675"/>
              <a:chOff x="257" y="1797"/>
              <a:chExt cx="491" cy="915"/>
            </a:xfrm>
          </p:grpSpPr>
          <p:pic>
            <p:nvPicPr>
              <p:cNvPr id="76" name="Picture 59" descr="03"/>
              <p:cNvPicPr>
                <a:picLocks noChangeAspect="1" noChangeArrowheads="1"/>
              </p:cNvPicPr>
              <p:nvPr/>
            </p:nvPicPr>
            <p:blipFill>
              <a:blip r:embed="rId9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3840"/>
              <a:stretch>
                <a:fillRect/>
              </a:stretch>
            </p:blipFill>
            <p:spPr bwMode="gray">
              <a:xfrm>
                <a:off x="257" y="1797"/>
                <a:ext cx="49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" name="Picture 60" descr="03"/>
              <p:cNvPicPr>
                <a:picLocks noChangeAspect="1" noChangeArrowheads="1"/>
              </p:cNvPicPr>
              <p:nvPr/>
            </p:nvPicPr>
            <p:blipFill>
              <a:blip r:embed="rId10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845"/>
              <a:stretch>
                <a:fillRect/>
              </a:stretch>
            </p:blipFill>
            <p:spPr bwMode="gray">
              <a:xfrm>
                <a:off x="257" y="2499"/>
                <a:ext cx="49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61" descr="03"/>
              <p:cNvPicPr>
                <a:picLocks noChangeAspect="1" noChangeArrowheads="1"/>
              </p:cNvPicPr>
              <p:nvPr/>
            </p:nvPicPr>
            <p:blipFill>
              <a:blip r:embed="rId11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37" b="20395"/>
              <a:stretch>
                <a:fillRect/>
              </a:stretch>
            </p:blipFill>
            <p:spPr bwMode="gray">
              <a:xfrm>
                <a:off x="257" y="1960"/>
                <a:ext cx="491" cy="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3" name="Text Box 62"/>
            <p:cNvSpPr txBox="1">
              <a:spLocks noChangeArrowheads="1"/>
            </p:cNvSpPr>
            <p:nvPr/>
          </p:nvSpPr>
          <p:spPr bwMode="gray">
            <a:xfrm>
              <a:off x="407" y="2419"/>
              <a:ext cx="353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kern="0" dirty="0" smtClean="0">
                  <a:latin typeface="+mn-ea"/>
                </a:rPr>
                <a:t>주</a:t>
              </a:r>
              <a:r>
                <a:rPr lang="ko-KR" altLang="en-US" sz="800" kern="0" dirty="0">
                  <a:latin typeface="+mn-ea"/>
                </a:rPr>
                <a:t>간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보고</a:t>
              </a:r>
            </a:p>
          </p:txBody>
        </p:sp>
        <p:sp>
          <p:nvSpPr>
            <p:cNvPr id="74" name="Rectangle 63"/>
            <p:cNvSpPr>
              <a:spLocks noChangeArrowheads="1"/>
            </p:cNvSpPr>
            <p:nvPr/>
          </p:nvSpPr>
          <p:spPr bwMode="gray">
            <a:xfrm>
              <a:off x="873" y="2366"/>
              <a:ext cx="1887" cy="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488" tIns="46038" rIns="90488" bIns="46038" anchor="ctr">
              <a:spAutoFit/>
            </a:bodyPr>
            <a:lstStyle/>
            <a:p>
              <a:pPr marL="85725" marR="0" lvl="0" indent="-85725" defTabSz="908050" eaLnBrk="1" fontAlgn="auto" latinLnBrk="0" hangingPunct="1">
                <a:lnSpc>
                  <a:spcPct val="120000"/>
                </a:lnSpc>
                <a:spcBef>
                  <a:spcPct val="4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lang="ko-KR" altLang="en-US" sz="800" kern="0" dirty="0" smtClean="0">
                  <a:latin typeface="+mn-ea"/>
                </a:rPr>
                <a:t>주 단위 업무 회의 진행</a:t>
              </a:r>
              <a:endParaRPr lang="en-US" altLang="ko-KR" sz="800" kern="0" dirty="0" smtClean="0">
                <a:latin typeface="+mn-ea"/>
              </a:endParaRPr>
            </a:p>
            <a:p>
              <a:pPr marL="85725" marR="0" lvl="0" indent="-85725" defTabSz="908050" eaLnBrk="1" fontAlgn="auto" latinLnBrk="0" hangingPunct="1">
                <a:lnSpc>
                  <a:spcPct val="120000"/>
                </a:lnSpc>
                <a:spcBef>
                  <a:spcPct val="4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lang="ko-KR" altLang="en-US" sz="800" kern="0" dirty="0" smtClean="0">
                  <a:latin typeface="+mn-ea"/>
                </a:rPr>
                <a:t>주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 단위 활동에 대한 진척 사항을 보고</a:t>
              </a:r>
              <a:endParaRPr kumimoji="0" lang="ko-KR" altLang="ko-KR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  <a:p>
              <a:pPr marL="85725" marR="0" lvl="0" indent="-85725" defTabSz="908050" eaLnBrk="1" fontAlgn="auto" latinLnBrk="0" hangingPunct="1">
                <a:lnSpc>
                  <a:spcPct val="120000"/>
                </a:lnSpc>
                <a:spcBef>
                  <a:spcPct val="4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칠판에 게시 및 기록</a:t>
              </a:r>
              <a:endParaRPr kumimoji="0" lang="ko-KR" altLang="ko-KR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75" name="Picture 64" descr="man6"/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46" y="2735"/>
              <a:ext cx="286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oup 65"/>
          <p:cNvGrpSpPr>
            <a:grpSpLocks/>
          </p:cNvGrpSpPr>
          <p:nvPr/>
        </p:nvGrpSpPr>
        <p:grpSpPr bwMode="auto">
          <a:xfrm>
            <a:off x="866747" y="3723878"/>
            <a:ext cx="2718536" cy="808181"/>
            <a:chOff x="343" y="3032"/>
            <a:chExt cx="2462" cy="686"/>
          </a:xfrm>
        </p:grpSpPr>
        <p:grpSp>
          <p:nvGrpSpPr>
            <p:cNvPr id="82" name="Group 66"/>
            <p:cNvGrpSpPr>
              <a:grpSpLocks/>
            </p:cNvGrpSpPr>
            <p:nvPr/>
          </p:nvGrpSpPr>
          <p:grpSpPr bwMode="auto">
            <a:xfrm>
              <a:off x="758" y="3049"/>
              <a:ext cx="2047" cy="668"/>
              <a:chOff x="710" y="1598"/>
              <a:chExt cx="2527" cy="904"/>
            </a:xfrm>
          </p:grpSpPr>
          <p:sp>
            <p:nvSpPr>
              <p:cNvPr id="90" name="AutoShape 67"/>
              <p:cNvSpPr>
                <a:spLocks noChangeArrowheads="1"/>
              </p:cNvSpPr>
              <p:nvPr/>
            </p:nvSpPr>
            <p:spPr bwMode="gray">
              <a:xfrm>
                <a:off x="710" y="1598"/>
                <a:ext cx="2527" cy="904"/>
              </a:xfrm>
              <a:prstGeom prst="roundRect">
                <a:avLst>
                  <a:gd name="adj" fmla="val 3208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1" name="AutoShape 68"/>
              <p:cNvSpPr>
                <a:spLocks noChangeArrowheads="1"/>
              </p:cNvSpPr>
              <p:nvPr/>
            </p:nvSpPr>
            <p:spPr bwMode="gray">
              <a:xfrm>
                <a:off x="806" y="1619"/>
                <a:ext cx="2375" cy="854"/>
              </a:xfrm>
              <a:prstGeom prst="roundRect">
                <a:avLst>
                  <a:gd name="adj" fmla="val 2111"/>
                </a:avLst>
              </a:prstGeom>
              <a:solidFill>
                <a:srgbClr val="FFFFFF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83" name="Group 69"/>
            <p:cNvGrpSpPr>
              <a:grpSpLocks/>
            </p:cNvGrpSpPr>
            <p:nvPr/>
          </p:nvGrpSpPr>
          <p:grpSpPr bwMode="auto">
            <a:xfrm>
              <a:off x="343" y="3043"/>
              <a:ext cx="491" cy="675"/>
              <a:chOff x="257" y="1797"/>
              <a:chExt cx="491" cy="915"/>
            </a:xfrm>
          </p:grpSpPr>
          <p:pic>
            <p:nvPicPr>
              <p:cNvPr id="87" name="Picture 70" descr="03"/>
              <p:cNvPicPr>
                <a:picLocks noChangeAspect="1" noChangeArrowheads="1"/>
              </p:cNvPicPr>
              <p:nvPr/>
            </p:nvPicPr>
            <p:blipFill>
              <a:blip r:embed="rId9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3840"/>
              <a:stretch>
                <a:fillRect/>
              </a:stretch>
            </p:blipFill>
            <p:spPr bwMode="gray">
              <a:xfrm>
                <a:off x="257" y="1797"/>
                <a:ext cx="49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71" descr="03"/>
              <p:cNvPicPr>
                <a:picLocks noChangeAspect="1" noChangeArrowheads="1"/>
              </p:cNvPicPr>
              <p:nvPr/>
            </p:nvPicPr>
            <p:blipFill>
              <a:blip r:embed="rId10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845"/>
              <a:stretch>
                <a:fillRect/>
              </a:stretch>
            </p:blipFill>
            <p:spPr bwMode="gray">
              <a:xfrm>
                <a:off x="257" y="2499"/>
                <a:ext cx="49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72" descr="03"/>
              <p:cNvPicPr>
                <a:picLocks noChangeAspect="1" noChangeArrowheads="1"/>
              </p:cNvPicPr>
              <p:nvPr/>
            </p:nvPicPr>
            <p:blipFill>
              <a:blip r:embed="rId11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37" b="20395"/>
              <a:stretch>
                <a:fillRect/>
              </a:stretch>
            </p:blipFill>
            <p:spPr bwMode="gray">
              <a:xfrm>
                <a:off x="257" y="1960"/>
                <a:ext cx="491" cy="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4" name="Text Box 73"/>
            <p:cNvSpPr txBox="1">
              <a:spLocks noChangeArrowheads="1"/>
            </p:cNvSpPr>
            <p:nvPr/>
          </p:nvSpPr>
          <p:spPr bwMode="gray">
            <a:xfrm>
              <a:off x="407" y="3153"/>
              <a:ext cx="353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수시</a:t>
              </a: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kern="0" dirty="0" smtClean="0">
                  <a:latin typeface="+mn-ea"/>
                </a:rPr>
                <a:t>보고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85" name="Rectangle 74"/>
            <p:cNvSpPr>
              <a:spLocks noChangeArrowheads="1"/>
            </p:cNvSpPr>
            <p:nvPr/>
          </p:nvSpPr>
          <p:spPr bwMode="gray">
            <a:xfrm>
              <a:off x="873" y="3032"/>
              <a:ext cx="1887" cy="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488" tIns="46038" rIns="90488" bIns="46038" anchor="ctr">
              <a:spAutoFit/>
            </a:bodyPr>
            <a:lstStyle/>
            <a:p>
              <a:pPr marL="85725" marR="0" lvl="0" indent="-85725" defTabSz="908050" eaLnBrk="1" fontAlgn="auto" latinLnBrk="0" hangingPunct="1">
                <a:lnSpc>
                  <a:spcPct val="120000"/>
                </a:lnSpc>
                <a:spcBef>
                  <a:spcPct val="4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진행 시 문제점이나 의문사항이 있으면 수시 의사소통 진행</a:t>
              </a:r>
              <a:endParaRPr kumimoji="0" lang="ko-KR" altLang="ko-KR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  <a:p>
              <a:pPr marL="85725" marR="0" lvl="0" indent="-85725" defTabSz="908050" eaLnBrk="1" fontAlgn="auto" latinLnBrk="0" hangingPunct="1">
                <a:lnSpc>
                  <a:spcPct val="120000"/>
                </a:lnSpc>
                <a:spcBef>
                  <a:spcPct val="4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프로젝트</a:t>
              </a:r>
              <a:r>
                <a:rPr kumimoji="0" lang="ko-KR" altLang="ko-KR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 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사안에 따른 브리핑 또는 서면 보고</a:t>
              </a:r>
            </a:p>
          </p:txBody>
        </p:sp>
        <p:pic>
          <p:nvPicPr>
            <p:cNvPr id="86" name="Picture 75" descr="man6"/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46" y="3463"/>
              <a:ext cx="286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946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 smtClean="0"/>
              <a:t>Package Explorer</a:t>
            </a:r>
            <a:endParaRPr lang="ko-KR" altLang="en-US" sz="2000" b="1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2109623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66291"/>
            <a:ext cx="1965607" cy="349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48" y="1466291"/>
            <a:ext cx="1513376" cy="355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07" y="1110061"/>
            <a:ext cx="1194557" cy="390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5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 err="1" smtClean="0"/>
              <a:t>ERwin</a:t>
            </a:r>
            <a:endParaRPr lang="ko-KR" altLang="en-US" sz="2000" b="1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720080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434" name="Picture 2" descr="\\MAIN602\FrameSmart\통 합\0516ERWIN D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35646"/>
            <a:ext cx="7200800" cy="306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38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17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회원가입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13970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008112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4627455" y="3859183"/>
            <a:ext cx="70733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이메일형식</a:t>
            </a:r>
            <a:r>
              <a:rPr lang="ko-KR" altLang="en-US" sz="1400" dirty="0" smtClean="0"/>
              <a:t> 여부는</a:t>
            </a:r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    </a:t>
            </a:r>
            <a:r>
              <a:rPr lang="en-US" altLang="ko-KR" sz="1400" dirty="0" smtClean="0"/>
              <a:t>HTML5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반응형으로</a:t>
            </a:r>
            <a:r>
              <a:rPr lang="ko-KR" altLang="en-US" sz="1400" dirty="0" smtClean="0"/>
              <a:t> 구현</a:t>
            </a:r>
            <a:endParaRPr lang="en-US" altLang="ko-KR" sz="14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63" y="1419622"/>
            <a:ext cx="212633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61" y="1419622"/>
            <a:ext cx="2126338" cy="273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1747135" y="4299942"/>
            <a:ext cx="70733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기타 블록은 </a:t>
            </a:r>
            <a:r>
              <a:rPr lang="en-US" altLang="ko-KR" sz="1400" dirty="0" smtClean="0"/>
              <a:t>Ajax</a:t>
            </a:r>
            <a:r>
              <a:rPr lang="ko-KR" altLang="en-US" sz="1400" dirty="0" smtClean="0"/>
              <a:t>를</a:t>
            </a:r>
            <a:endParaRPr lang="en-US" altLang="ko-KR" sz="1400" dirty="0" smtClean="0"/>
          </a:p>
          <a:p>
            <a:pPr fontAlgn="base"/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통하여 메시지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1021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9542"/>
            <a:ext cx="6654108" cy="3624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0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로그인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67544" y="2336562"/>
            <a:ext cx="8219256" cy="11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792088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3" y="1616482"/>
            <a:ext cx="1781180" cy="1462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19034"/>
            <a:ext cx="1786188" cy="146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19034"/>
            <a:ext cx="2006283" cy="76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14393"/>
            <a:ext cx="2015441" cy="143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955047" y="3344674"/>
            <a:ext cx="70733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블록사항은 </a:t>
            </a:r>
            <a:r>
              <a:rPr lang="en-US" altLang="ko-KR" sz="1400" dirty="0" smtClean="0"/>
              <a:t>Ajax</a:t>
            </a:r>
            <a:r>
              <a:rPr lang="ko-KR" altLang="en-US" sz="1400" dirty="0" smtClean="0"/>
              <a:t>를 통하여</a:t>
            </a:r>
            <a:endParaRPr lang="en-US" altLang="ko-KR" sz="1400" dirty="0" smtClean="0"/>
          </a:p>
          <a:p>
            <a:pPr fontAlgn="base"/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메시지 출력</a:t>
            </a:r>
            <a:endParaRPr lang="en-US" altLang="ko-KR" sz="1400" dirty="0" smtClean="0"/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4932040" y="3363838"/>
            <a:ext cx="70733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로그인 아이디 세션에 저장하여 이용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로그인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아웃에 따른 별개 </a:t>
            </a:r>
            <a:r>
              <a:rPr lang="ko-KR" altLang="en-US" sz="1400" dirty="0" err="1" smtClean="0"/>
              <a:t>네비게이션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3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메시지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792088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544548" y="3795886"/>
            <a:ext cx="491218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모듈화를 통해 모든 창에서 메시지 전송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;</a:t>
            </a:r>
            <a:r>
              <a:rPr lang="ko-KR" altLang="en-US" sz="1400" dirty="0" smtClean="0"/>
              <a:t>을 토큰화하여 단체메시지 전송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HTML</a:t>
            </a:r>
            <a:r>
              <a:rPr lang="ko-KR" altLang="en-US" sz="1400" dirty="0" smtClean="0"/>
              <a:t>형식 메시지 전송 가능</a:t>
            </a:r>
            <a:endParaRPr lang="en-US" altLang="ko-KR" sz="1400" dirty="0" smtClean="0"/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628368" y="3795886"/>
            <a:ext cx="491218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네비게이션에</a:t>
            </a:r>
            <a:r>
              <a:rPr lang="ko-KR" altLang="en-US" sz="1400" dirty="0" smtClean="0"/>
              <a:t> 메시지 목록 제공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상세페이지 통해 내용 열람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복수삭제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답장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전달 기능</a:t>
            </a:r>
            <a:endParaRPr lang="en-US" altLang="ko-KR" sz="1400" dirty="0" smtClean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50" y="1491630"/>
            <a:ext cx="1985306" cy="211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91630"/>
            <a:ext cx="1799220" cy="202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91630"/>
            <a:ext cx="1800454" cy="202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1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멤버 초대 및 수락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2016224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4357379" y="4011910"/>
            <a:ext cx="55432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팀장으로 있는 팀 목록 선택을 통한 초대 구현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모듈화된 창을 통해 초대 수락</a:t>
            </a:r>
            <a:endParaRPr lang="en-US" altLang="ko-KR" sz="14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43" y="1475416"/>
            <a:ext cx="2453485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11" y="1347614"/>
            <a:ext cx="2543192" cy="257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97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팀 찾기 기능 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440160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5508104" y="2336562"/>
            <a:ext cx="55432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팀 리스트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팀 찾기 구현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팀 로고를 통해 팀 상세 창으로 이동</a:t>
            </a:r>
            <a:endParaRPr lang="en-US" altLang="ko-KR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2" y="1563638"/>
            <a:ext cx="4690576" cy="321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0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팀 상세화면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368152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1403648" y="4299942"/>
            <a:ext cx="67687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팀 상세 정보 확인 </a:t>
            </a:r>
            <a:r>
              <a:rPr lang="en-US" altLang="ko-KR" sz="1400" dirty="0" smtClean="0"/>
              <a:t>( </a:t>
            </a:r>
            <a:r>
              <a:rPr lang="ko-KR" altLang="en-US" sz="1400" dirty="0" smtClean="0"/>
              <a:t>팀 리더 </a:t>
            </a:r>
            <a:r>
              <a:rPr lang="en-US" altLang="ko-KR" sz="1400" dirty="0" smtClean="0"/>
              <a:t>/ </a:t>
            </a:r>
            <a:r>
              <a:rPr lang="ko-KR" altLang="en-US" sz="1400" dirty="0" err="1" smtClean="0"/>
              <a:t>접속자</a:t>
            </a:r>
            <a:r>
              <a:rPr lang="ko-KR" altLang="en-US" sz="1400" dirty="0" smtClean="0"/>
              <a:t> 현황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멤버 수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최근 </a:t>
            </a:r>
            <a:r>
              <a:rPr lang="ko-KR" altLang="en-US" sz="1400" dirty="0" err="1" smtClean="0"/>
              <a:t>접속자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팀 멤버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게시판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채팅 기능으로 분기</a:t>
            </a:r>
            <a:endParaRPr lang="en-US" altLang="ko-KR" sz="1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91630"/>
            <a:ext cx="5898923" cy="25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2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팀 멤버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864096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1259632" y="3867894"/>
            <a:ext cx="67687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담당분야별 팀원 조회</a:t>
            </a:r>
            <a:endParaRPr lang="en-US" altLang="ko-KR" sz="1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팀 지원</a:t>
            </a:r>
            <a:endParaRPr lang="en-US" altLang="ko-KR" sz="1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93357"/>
            <a:ext cx="4078182" cy="219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6"/>
          <a:stretch/>
        </p:blipFill>
        <p:spPr bwMode="auto">
          <a:xfrm>
            <a:off x="6012160" y="1437109"/>
            <a:ext cx="1981309" cy="145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012161" y="3072306"/>
            <a:ext cx="1981309" cy="129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452321" y="1707654"/>
            <a:ext cx="541148" cy="21602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415229" y="3363838"/>
            <a:ext cx="541148" cy="21602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6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팀 멤버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864096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2123728" y="4299942"/>
            <a:ext cx="67687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멤버 관련 기능 분기 </a:t>
            </a:r>
            <a:r>
              <a:rPr lang="en-US" altLang="ko-KR" sz="1400" dirty="0" smtClean="0"/>
              <a:t>( </a:t>
            </a:r>
            <a:r>
              <a:rPr lang="ko-KR" altLang="en-US" sz="1400" dirty="0" smtClean="0"/>
              <a:t>상세 페이지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메시지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추방 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지원 수락</a:t>
            </a:r>
            <a:endParaRPr lang="en-US" altLang="ko-KR" sz="14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9622"/>
            <a:ext cx="4458698" cy="279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팀 게시판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152128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2699792" y="4299942"/>
            <a:ext cx="67687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게시물 등록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삭제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수정</a:t>
            </a:r>
            <a:endParaRPr lang="en-US" altLang="ko-KR" sz="1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91630"/>
            <a:ext cx="4744789" cy="26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1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팀 채팅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864096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899592" y="2408570"/>
            <a:ext cx="67687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Web Socket</a:t>
            </a:r>
            <a:r>
              <a:rPr lang="ko-KR" altLang="en-US" sz="1400" dirty="0" smtClean="0"/>
              <a:t>을 이용한 </a:t>
            </a:r>
            <a:r>
              <a:rPr lang="ko-KR" altLang="en-US" sz="1400" dirty="0" err="1" smtClean="0"/>
              <a:t>채팅방</a:t>
            </a:r>
            <a:r>
              <a:rPr lang="ko-KR" altLang="en-US" sz="1400" dirty="0" smtClean="0"/>
              <a:t> 구현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채팅방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접속자들간</a:t>
            </a:r>
            <a:r>
              <a:rPr lang="ko-KR" altLang="en-US" sz="1400" dirty="0" smtClean="0"/>
              <a:t> 실시간 채팅 가능</a:t>
            </a:r>
            <a:endParaRPr lang="en-US" altLang="ko-KR" sz="14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24136"/>
            <a:ext cx="2319536" cy="357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8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개인 상세정보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584176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654856" y="4011910"/>
            <a:ext cx="676875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개인 상세정보 열람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개인 상세정보 수정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소속 팀 리스트 조회 및 분기</a:t>
            </a:r>
            <a:r>
              <a:rPr lang="en-US" altLang="ko-KR" sz="1400" dirty="0"/>
              <a:t>	</a:t>
            </a:r>
            <a:endParaRPr lang="en-US" altLang="ko-KR" sz="1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6" y="1635646"/>
            <a:ext cx="3806198" cy="22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606196"/>
            <a:ext cx="3772250" cy="226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88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매칭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31590"/>
            <a:ext cx="4044283" cy="29523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매칭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437" y="1131590"/>
            <a:ext cx="4439589" cy="29523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80029"/>
            <a:ext cx="5260137" cy="424857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공모전 페이지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656184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6733643" y="2409731"/>
            <a:ext cx="554321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공모전 탐색 기능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카테고리별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기능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상세 정보 페이지 분기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538487"/>
            <a:ext cx="6048672" cy="306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공모전 페이지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656184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5292080" y="2336562"/>
            <a:ext cx="55432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공모전 상세 정보 열람 및 사이트 링크</a:t>
            </a:r>
            <a:endParaRPr lang="en-US" altLang="ko-KR" sz="1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1630"/>
            <a:ext cx="4556800" cy="318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3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인재 풀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936104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419623"/>
            <a:ext cx="5616624" cy="304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6444208" y="1851670"/>
            <a:ext cx="554321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등록 멤버 검색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멤버 상세 페이지 분기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메시지 기능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스마트서치</a:t>
            </a:r>
            <a:r>
              <a:rPr lang="ko-KR" altLang="en-US" sz="1400" dirty="0" smtClean="0"/>
              <a:t> 기능 분기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2151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/>
              <a:t>멤버 스마트 </a:t>
            </a:r>
            <a:r>
              <a:rPr lang="ko-KR" altLang="en-US" sz="2000" b="1" dirty="0" err="1" smtClean="0"/>
              <a:t>서치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944216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4716016" y="2409150"/>
            <a:ext cx="554321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질문지를 통한 데이터베이스 구성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완성된 데이터베이스를 통한 유사도 검사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유사도 검사를 통하여 성향이 유사한 멤버 특정</a:t>
            </a:r>
            <a:endParaRPr lang="en-US" altLang="ko-KR" sz="14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1" y="1491630"/>
            <a:ext cx="3768811" cy="332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팀 생성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864096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1979712" y="4208770"/>
            <a:ext cx="55432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팀 생성</a:t>
            </a:r>
            <a:endParaRPr lang="en-US" altLang="ko-KR" sz="1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팀 생성과 동시에 각 테이블에 데이터 생성</a:t>
            </a:r>
            <a:endParaRPr lang="en-US" altLang="ko-KR" sz="14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91630"/>
            <a:ext cx="6972572" cy="262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67544" y="771550"/>
            <a:ext cx="8219256" cy="115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smtClean="0"/>
              <a:t>파일 업로드</a:t>
            </a:r>
            <a:endParaRPr lang="ko-KR" altLang="en-US" sz="20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 기능정리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368152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582940" y="4515966"/>
            <a:ext cx="55432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멤버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팀 정보 작성시 사진 업로드 기능</a:t>
            </a:r>
            <a:endParaRPr lang="en-US" altLang="ko-KR" sz="14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6" y="1491630"/>
            <a:ext cx="6363952" cy="291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1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 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6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 연</a:t>
            </a:r>
            <a:endParaRPr lang="ko-KR" alt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3" y="843558"/>
            <a:ext cx="6383831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98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소개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3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소개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1275606"/>
            <a:ext cx="1296144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내용 개체 틀 4"/>
          <p:cNvSpPr txBox="1">
            <a:spLocks/>
          </p:cNvSpPr>
          <p:nvPr/>
        </p:nvSpPr>
        <p:spPr>
          <a:xfrm>
            <a:off x="467544" y="1707654"/>
            <a:ext cx="821925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/>
              <a:t>강 사</a:t>
            </a:r>
            <a:endParaRPr lang="en-US" altLang="ko-KR" sz="18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김병춘 강사님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팀 원</a:t>
            </a:r>
            <a:endParaRPr lang="en-US" altLang="ko-KR" sz="18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송세헌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손재형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박승현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박세훈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이일규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김대영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한상하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김주현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김일광</a:t>
            </a:r>
            <a:r>
              <a:rPr lang="en-US" altLang="ko-KR" sz="1400" dirty="0" smtClean="0"/>
              <a:t>	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42983" y="672929"/>
            <a:ext cx="1619672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TEAM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602</a:t>
            </a:r>
            <a:endParaRPr lang="ko-KR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file.thisisgame.com/upload/nboard/2012/08/16/20120816155715_8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71550"/>
            <a:ext cx="5973531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8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1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f/f3/Uncle_Sam_%28pointing_finger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05877"/>
            <a:ext cx="235771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20838" y="3867894"/>
            <a:ext cx="194421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15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ONE</a:t>
            </a:r>
            <a:r>
              <a:rPr lang="en-US" altLang="ko-KR" sz="28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TED</a:t>
            </a:r>
            <a:endParaRPr lang="ko-KR" altLang="en-US" sz="28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2" name="Picture 2" descr="HO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9622"/>
            <a:ext cx="35623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등호 6"/>
          <p:cNvSpPr/>
          <p:nvPr/>
        </p:nvSpPr>
        <p:spPr>
          <a:xfrm>
            <a:off x="3779912" y="2290052"/>
            <a:ext cx="936104" cy="864096"/>
          </a:xfrm>
          <a:prstGeom prst="mathEqual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알파고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7574"/>
            <a:ext cx="5981137" cy="332056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8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 descr="ai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71550"/>
            <a:ext cx="6682532" cy="383410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5656" y="3651870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Omega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Go</a:t>
            </a:r>
            <a:endParaRPr lang="ko-KR" altLang="en-US" sz="3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306" y="1622286"/>
            <a:ext cx="18255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b="1" dirty="0" smtClean="0">
                <a:solidFill>
                  <a:schemeClr val="bg1"/>
                </a:solidFill>
                <a:latin typeface="DFKai-SB" pitchFamily="65" charset="-120"/>
                <a:ea typeface="DFKai-SB" pitchFamily="65" charset="-120"/>
              </a:rPr>
              <a:t>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9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f/f3/Uncle_Sam_%28pointing_finger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51" y="705877"/>
            <a:ext cx="235771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642381" y="3867894"/>
            <a:ext cx="194421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15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ONE</a:t>
            </a:r>
            <a:r>
              <a:rPr lang="en-US" altLang="ko-KR" sz="28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TED</a:t>
            </a:r>
            <a:endParaRPr lang="ko-KR" altLang="en-US" sz="28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6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950</Words>
  <Application>Microsoft Office PowerPoint</Application>
  <PresentationFormat>화면 슬라이드 쇼(16:9)</PresentationFormat>
  <Paragraphs>317</Paragraphs>
  <Slides>50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ONETED 발표 </vt:lpstr>
      <vt:lpstr>목 차</vt:lpstr>
      <vt:lpstr>목 차</vt:lpstr>
      <vt:lpstr>프로젝트 개요</vt:lpstr>
      <vt:lpstr>프로젝트 개요</vt:lpstr>
      <vt:lpstr>프로젝트 개요</vt:lpstr>
      <vt:lpstr>프로젝트 개요</vt:lpstr>
      <vt:lpstr>프로젝트 개요</vt:lpstr>
      <vt:lpstr>프로젝트 개요</vt:lpstr>
      <vt:lpstr>프로젝트 개요</vt:lpstr>
      <vt:lpstr>프로젝트 업무범위</vt:lpstr>
      <vt:lpstr>프로젝트 업무범위</vt:lpstr>
      <vt:lpstr>프로젝트 일정</vt:lpstr>
      <vt:lpstr>프로젝트 일정</vt:lpstr>
      <vt:lpstr>프로젝트 관리</vt:lpstr>
      <vt:lpstr>프로젝트 관리</vt:lpstr>
      <vt:lpstr>프로젝트 관리</vt:lpstr>
      <vt:lpstr>프로젝트 관리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상세 기능정리</vt:lpstr>
      <vt:lpstr>시 연</vt:lpstr>
      <vt:lpstr>시 연</vt:lpstr>
      <vt:lpstr>팀 소개</vt:lpstr>
      <vt:lpstr>팀 소개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85</cp:revision>
  <dcterms:created xsi:type="dcterms:W3CDTF">2017-05-18T12:49:31Z</dcterms:created>
  <dcterms:modified xsi:type="dcterms:W3CDTF">2017-05-19T06:55:46Z</dcterms:modified>
</cp:coreProperties>
</file>